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405"/>
  </p:normalViewPr>
  <p:slideViewPr>
    <p:cSldViewPr snapToGrid="0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1/16/20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bank.org/" TargetMode="External"/><Relationship Id="rId2" Type="http://schemas.openxmlformats.org/officeDocument/2006/relationships/hyperlink" Target="https://www.census.gov/data/datasets/2017/demo/popproj/2017-popproj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dc.gov/nchs/data/vsrr/vsrr-007-508.pdf" TargetMode="External"/><Relationship Id="rId4" Type="http://schemas.openxmlformats.org/officeDocument/2006/relationships/hyperlink" Target="https://www.cnn.com/2019/01/10/health/us-fertility-rate-replacement-cdc-study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4400" dirty="0"/>
              <a:t>Immigration and Population Replacement Rates </a:t>
            </a:r>
            <a:endParaRPr lang="en-US" sz="4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The Handmaid’s Tale Effect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Handmaid's Tale.mp4" descr="The Handmaid's Tale.mp4">
            <a:hlinkClick r:id="" action="ppaction://media"/>
            <a:extLst>
              <a:ext uri="{FF2B5EF4-FFF2-40B4-BE49-F238E27FC236}">
                <a16:creationId xmlns:a16="http://schemas.microsoft.com/office/drawing/2014/main" id="{D7F84DFB-01CE-6845-9C2B-141F6FA4C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0476" y="395415"/>
            <a:ext cx="6462585" cy="646258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045431-751A-3844-B71B-811BA72BD0D5}"/>
              </a:ext>
            </a:extLst>
          </p:cNvPr>
          <p:cNvSpPr txBox="1"/>
          <p:nvPr/>
        </p:nvSpPr>
        <p:spPr>
          <a:xfrm>
            <a:off x="148281" y="1606380"/>
            <a:ext cx="49179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The Republic of Gilead is a futuristic place where most women of childbearing age have lost their fertility.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So women who are still fertile – and who can’t manage to escape - are forced to bear children for the powerful and elite.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These women are called Handmaids.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Could this happen for real?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What about in the United States?</a:t>
            </a:r>
          </a:p>
        </p:txBody>
      </p:sp>
    </p:spTree>
    <p:extLst>
      <p:ext uri="{BB962C8B-B14F-4D97-AF65-F5344CB8AC3E}">
        <p14:creationId xmlns:p14="http://schemas.microsoft.com/office/powerpoint/2010/main" val="61054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66496"/>
            <a:ext cx="8610600" cy="1293028"/>
          </a:xfrm>
        </p:spPr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Population projection components: </a:t>
            </a:r>
          </a:p>
          <a:p>
            <a:pPr lvl="1"/>
            <a:r>
              <a:rPr lang="en-US" sz="2800" dirty="0"/>
              <a:t>Live birth rate – native and non-native (immigrant) women</a:t>
            </a:r>
          </a:p>
          <a:p>
            <a:pPr lvl="1"/>
            <a:r>
              <a:rPr lang="en-US" sz="2800" dirty="0"/>
              <a:t>Death rate</a:t>
            </a:r>
          </a:p>
          <a:p>
            <a:pPr lvl="1"/>
            <a:r>
              <a:rPr lang="en-US" sz="2800" dirty="0"/>
              <a:t>Net International Migration (NIM)</a:t>
            </a:r>
            <a:br>
              <a:rPr lang="en-US" sz="2800" dirty="0"/>
            </a:br>
            <a:endParaRPr lang="en-US" sz="2600" dirty="0"/>
          </a:p>
          <a:p>
            <a:r>
              <a:rPr lang="en-US" sz="3200" dirty="0"/>
              <a:t>Total Fertility Rate (TFR)</a:t>
            </a:r>
          </a:p>
          <a:p>
            <a:pPr lvl="1"/>
            <a:r>
              <a:rPr lang="en-US" sz="2800" dirty="0"/>
              <a:t>Formula: (# live births / # women ages 15 – 44) * 1000</a:t>
            </a:r>
          </a:p>
          <a:p>
            <a:pPr lvl="1"/>
            <a:r>
              <a:rPr lang="en-US" sz="2800" dirty="0"/>
              <a:t>Replacement Rate: TFR = 2.1 (population stays stable) </a:t>
            </a:r>
          </a:p>
          <a:p>
            <a:pPr lvl="1"/>
            <a:r>
              <a:rPr lang="en-US" sz="2800" dirty="0"/>
              <a:t>If TFR &lt; 2.1, lower death rate and/or higher NIM can offset</a:t>
            </a:r>
          </a:p>
          <a:p>
            <a:pPr lvl="1"/>
            <a:r>
              <a:rPr lang="en-US" sz="2800" dirty="0"/>
              <a:t>This study assumes constant death rate</a:t>
            </a:r>
          </a:p>
        </p:txBody>
      </p:sp>
    </p:spTree>
    <p:extLst>
      <p:ext uri="{BB962C8B-B14F-4D97-AF65-F5344CB8AC3E}">
        <p14:creationId xmlns:p14="http://schemas.microsoft.com/office/powerpoint/2010/main" val="339265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United States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5406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global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39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TFR and gross domestic product (GDP)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5907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NIM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6342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population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43" y="1717431"/>
            <a:ext cx="3539995" cy="4759161"/>
          </a:xfrm>
        </p:spPr>
        <p:txBody>
          <a:bodyPr>
            <a:normAutofit/>
          </a:bodyPr>
          <a:lstStyle/>
          <a:p>
            <a:r>
              <a:rPr lang="en-US" sz="2400" dirty="0"/>
              <a:t>Blue line shows projection based on current TFR and pre-2019 NIM rate.</a:t>
            </a:r>
          </a:p>
          <a:p>
            <a:r>
              <a:rPr lang="en-US" sz="2400" dirty="0"/>
              <a:t>Red line shows projection based on current TFT and 2019 NIM rate.</a:t>
            </a:r>
          </a:p>
          <a:p>
            <a:r>
              <a:rPr lang="en-US" sz="2400" dirty="0"/>
              <a:t>Key finding: growth flattens 70 years earlier with lower NIM rate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CAD47D-7B03-054C-965A-9CA06F600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9728" y="1247435"/>
            <a:ext cx="7843736" cy="522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510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171D-D6B3-D24D-BB12-1E1F072D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8F9A0-3605-8D4D-B9DF-36A05A4B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5" y="2194560"/>
            <a:ext cx="12051322" cy="4024125"/>
          </a:xfrm>
        </p:spPr>
        <p:txBody>
          <a:bodyPr/>
          <a:lstStyle/>
          <a:p>
            <a:r>
              <a:rPr lang="en-US" dirty="0"/>
              <a:t>US Census 2017 National Population Projections Datasets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2"/>
              </a:rPr>
              <a:t>https://www.census.gov/data/datasets/2017/demo/popproj/2017-popproj.html</a:t>
            </a:r>
            <a:endParaRPr lang="en-US" sz="2000" dirty="0"/>
          </a:p>
          <a:p>
            <a:r>
              <a:rPr lang="en-US" dirty="0"/>
              <a:t>World Bank (TFR, GDP)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3"/>
              </a:rPr>
              <a:t>https://www.worldbank.org/</a:t>
            </a:r>
            <a:endParaRPr lang="en-US" sz="2000" dirty="0"/>
          </a:p>
          <a:p>
            <a:r>
              <a:rPr lang="en-US" dirty="0"/>
              <a:t>US fertility rate is below level needed to replace population </a:t>
            </a:r>
            <a:br>
              <a:rPr lang="en-US" dirty="0"/>
            </a:br>
            <a:r>
              <a:rPr lang="en-US" sz="2000" dirty="0">
                <a:hlinkClick r:id="rId4"/>
              </a:rPr>
              <a:t>https://www.cnn.com/2019/01/10/health/us-fertility-rate-replacement-cdc-study/index.html</a:t>
            </a:r>
            <a:endParaRPr lang="en-US" sz="2000" dirty="0"/>
          </a:p>
          <a:p>
            <a:r>
              <a:rPr lang="en-US"/>
              <a:t>Births: Provisional Data for 2018</a:t>
            </a:r>
            <a:br>
              <a:rPr lang="en-US" dirty="0">
                <a:hlinkClick r:id="rId5"/>
              </a:rPr>
            </a:br>
            <a:r>
              <a:rPr lang="en-US" sz="2000" dirty="0">
                <a:hlinkClick r:id="rId5"/>
              </a:rPr>
              <a:t>https://www.cdc.gov/nchs/data/vsrr/vsrr-007-508.pdf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1398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0</TotalTime>
  <Words>336</Words>
  <Application>Microsoft Macintosh PowerPoint</Application>
  <PresentationFormat>Widescreen</PresentationFormat>
  <Paragraphs>50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Immigration and Population Replacement Rates </vt:lpstr>
      <vt:lpstr>PowerPoint Presentation</vt:lpstr>
      <vt:lpstr>key terms</vt:lpstr>
      <vt:lpstr>Current United States fertility facts</vt:lpstr>
      <vt:lpstr>Current global fertility facts</vt:lpstr>
      <vt:lpstr>TFR and gross domestic product (GDP) </vt:lpstr>
      <vt:lpstr>united states NIM</vt:lpstr>
      <vt:lpstr>united states population trends</vt:lpstr>
      <vt:lpstr>KEY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 Lowden (plowden)</dc:creator>
  <cp:lastModifiedBy/>
  <cp:revision>1</cp:revision>
  <dcterms:created xsi:type="dcterms:W3CDTF">2020-01-12T17:40:46Z</dcterms:created>
  <dcterms:modified xsi:type="dcterms:W3CDTF">2020-01-16T15:59:33Z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